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5" r:id="rId3"/>
    <p:sldId id="256" r:id="rId4"/>
    <p:sldId id="258" r:id="rId5"/>
    <p:sldId id="264" r:id="rId6"/>
    <p:sldId id="257" r:id="rId7"/>
    <p:sldId id="261" r:id="rId9"/>
    <p:sldId id="262" r:id="rId10"/>
    <p:sldId id="263" r:id="rId11"/>
  </p:sldIdLst>
  <p:sldSz cx="10972800" cy="2743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3200" y="1143000"/>
            <a:ext cx="1234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"/>
            <a:ext cx="82296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0815"/>
            <a:ext cx="82296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46050"/>
            <a:ext cx="2366010" cy="2324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46050"/>
            <a:ext cx="6960870" cy="23247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683895"/>
            <a:ext cx="946404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835785"/>
            <a:ext cx="946404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46050"/>
            <a:ext cx="9464040" cy="530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672465"/>
            <a:ext cx="4642008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1002030"/>
            <a:ext cx="4642008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672465"/>
            <a:ext cx="4664869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002030"/>
            <a:ext cx="4664869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46050"/>
            <a:ext cx="946404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730250"/>
            <a:ext cx="946404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2542540"/>
            <a:ext cx="37033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ct val="800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3.png"/><Relationship Id="rId10" Type="http://schemas.openxmlformats.org/officeDocument/2006/relationships/image" Target="../media/image8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0" name="Picture 1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78105"/>
            <a:ext cx="2252980" cy="103632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"/>
          <a:srcRect l="3339" r="1214" b="389"/>
          <a:stretch>
            <a:fillRect/>
          </a:stretch>
        </p:blipFill>
        <p:spPr>
          <a:xfrm>
            <a:off x="6452235" y="50800"/>
            <a:ext cx="1992630" cy="263271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035" y="1331595"/>
            <a:ext cx="2381885" cy="123126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15" y="1332230"/>
            <a:ext cx="2383155" cy="1230630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726249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rcRect l="19488" t="5611" r="71672" b="53333"/>
          <a:stretch>
            <a:fillRect/>
          </a:stretch>
        </p:blipFill>
        <p:spPr>
          <a:xfrm>
            <a:off x="-2805430" y="-4169410"/>
            <a:ext cx="1188720" cy="1315720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4834890" y="50165"/>
            <a:ext cx="1577340" cy="2633980"/>
          </a:xfrm>
          <a:prstGeom prst="roundRect">
            <a:avLst>
              <a:gd name="adj" fmla="val 0"/>
            </a:avLst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75275" y="2063115"/>
            <a:ext cx="754380" cy="307975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825" y="1153160"/>
            <a:ext cx="271780" cy="56134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153660" y="2063115"/>
            <a:ext cx="161290" cy="30734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840730" y="1221740"/>
            <a:ext cx="57340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109845" y="320040"/>
            <a:ext cx="271780" cy="56134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713095" y="320040"/>
            <a:ext cx="271780" cy="56134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  <a:endCxn id="73" idx="4"/>
          </p:cNvCxnSpPr>
          <p:nvPr/>
        </p:nvCxnSpPr>
        <p:spPr>
          <a:xfrm>
            <a:off x="5085715" y="1714500"/>
            <a:ext cx="448310" cy="5232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99" idx="4"/>
          </p:cNvCxnSpPr>
          <p:nvPr/>
        </p:nvCxnSpPr>
        <p:spPr>
          <a:xfrm>
            <a:off x="5085715" y="1714500"/>
            <a:ext cx="886460" cy="5232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 Box 70"/>
          <p:cNvSpPr txBox="1"/>
          <p:nvPr/>
        </p:nvSpPr>
        <p:spPr>
          <a:xfrm>
            <a:off x="5299075" y="2185670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495925" y="2163445"/>
            <a:ext cx="75565" cy="742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5245735" y="871855"/>
            <a:ext cx="28829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5245735" y="881380"/>
            <a:ext cx="699135" cy="12928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  <a:endCxn id="73" idx="4"/>
          </p:cNvCxnSpPr>
          <p:nvPr/>
        </p:nvCxnSpPr>
        <p:spPr>
          <a:xfrm flipH="1">
            <a:off x="5534025" y="871855"/>
            <a:ext cx="31496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99" idx="4"/>
          </p:cNvCxnSpPr>
          <p:nvPr/>
        </p:nvCxnSpPr>
        <p:spPr>
          <a:xfrm>
            <a:off x="5848985" y="881380"/>
            <a:ext cx="12319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  <a:endCxn id="73" idx="4"/>
          </p:cNvCxnSpPr>
          <p:nvPr/>
        </p:nvCxnSpPr>
        <p:spPr>
          <a:xfrm flipH="1">
            <a:off x="5534025" y="1717040"/>
            <a:ext cx="593725" cy="511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99" idx="4"/>
          </p:cNvCxnSpPr>
          <p:nvPr/>
        </p:nvCxnSpPr>
        <p:spPr>
          <a:xfrm flipH="1">
            <a:off x="5972175" y="1726565"/>
            <a:ext cx="155575" cy="511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990465" y="886460"/>
            <a:ext cx="1250950" cy="85661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5549900" y="84899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950460" y="169608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6242050" y="169608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5182870" y="1079500"/>
            <a:ext cx="76200" cy="749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925820" y="1079500"/>
            <a:ext cx="76200" cy="749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773420" y="1931035"/>
            <a:ext cx="244475" cy="121920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5695950" y="2186940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934075" y="2163445"/>
            <a:ext cx="75565" cy="742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5408930" y="1969770"/>
            <a:ext cx="240665" cy="8001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rcRect r="7608"/>
          <a:stretch>
            <a:fillRect/>
          </a:stretch>
        </p:blipFill>
        <p:spPr>
          <a:xfrm flipV="1">
            <a:off x="8535035" y="50800"/>
            <a:ext cx="2382520" cy="13303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2418715" y="50165"/>
            <a:ext cx="2372360" cy="133032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32080" y="488950"/>
            <a:ext cx="64770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448810" y="-1889760"/>
            <a:ext cx="70485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49855" y="1628775"/>
            <a:ext cx="704850" cy="65659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585835" y="802005"/>
            <a:ext cx="70485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68135" y="1457325"/>
            <a:ext cx="704850" cy="74041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20" y="1153160"/>
            <a:ext cx="2126615" cy="140970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5" name="Isosceles Triangle 84"/>
          <p:cNvSpPr/>
          <p:nvPr/>
        </p:nvSpPr>
        <p:spPr>
          <a:xfrm rot="5400000">
            <a:off x="5972810" y="-65532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6" name="Isosceles Triangle 85"/>
          <p:cNvSpPr/>
          <p:nvPr/>
        </p:nvSpPr>
        <p:spPr>
          <a:xfrm rot="5400000">
            <a:off x="6888480" y="156400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3" name="Isosceles Triangle 92"/>
          <p:cNvSpPr/>
          <p:nvPr/>
        </p:nvSpPr>
        <p:spPr>
          <a:xfrm>
            <a:off x="6593205" y="-71501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5" name="Isosceles Triangle 94"/>
          <p:cNvSpPr/>
          <p:nvPr/>
        </p:nvSpPr>
        <p:spPr>
          <a:xfrm rot="5580000">
            <a:off x="7101205" y="-65341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6" name="Isosceles Triangle 95"/>
          <p:cNvSpPr/>
          <p:nvPr/>
        </p:nvSpPr>
        <p:spPr>
          <a:xfrm rot="11220000">
            <a:off x="7816215" y="-120332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510790" y="881380"/>
            <a:ext cx="628015" cy="35306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911090" y="1079500"/>
            <a:ext cx="394335" cy="74041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0">
            <a:lum contrast="-6000"/>
          </a:blip>
          <a:stretch>
            <a:fillRect/>
          </a:stretch>
        </p:blipFill>
        <p:spPr>
          <a:xfrm>
            <a:off x="218440" y="1233805"/>
            <a:ext cx="871855" cy="128778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0960" y="1214120"/>
            <a:ext cx="850265" cy="1315085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8553450" y="497840"/>
            <a:ext cx="2367915" cy="694690"/>
            <a:chOff x="13464" y="784"/>
            <a:chExt cx="3729" cy="1094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13635" y="1725"/>
              <a:ext cx="791" cy="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13464" y="1299"/>
              <a:ext cx="159" cy="4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14569" y="1099"/>
              <a:ext cx="294" cy="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6018" y="1127"/>
              <a:ext cx="220" cy="8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16238" y="1816"/>
              <a:ext cx="725" cy="6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7003" y="784"/>
              <a:ext cx="190" cy="101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2428875" y="499745"/>
            <a:ext cx="2367915" cy="694690"/>
            <a:chOff x="13464" y="784"/>
            <a:chExt cx="3729" cy="1094"/>
          </a:xfrm>
        </p:grpSpPr>
        <p:cxnSp>
          <p:nvCxnSpPr>
            <p:cNvPr id="125" name="Straight Connector 124"/>
            <p:cNvCxnSpPr/>
            <p:nvPr/>
          </p:nvCxnSpPr>
          <p:spPr>
            <a:xfrm flipV="1">
              <a:off x="13635" y="1725"/>
              <a:ext cx="791" cy="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13464" y="1299"/>
              <a:ext cx="159" cy="4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14569" y="1099"/>
              <a:ext cx="294" cy="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6018" y="1127"/>
              <a:ext cx="220" cy="82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6238" y="1816"/>
              <a:ext cx="725" cy="63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7003" y="784"/>
              <a:ext cx="190" cy="101"/>
            </a:xfrm>
            <a:prstGeom prst="line">
              <a:avLst/>
            </a:prstGeom>
            <a:ln w="12700">
              <a:solidFill>
                <a:srgbClr val="FFFF00"/>
              </a:solidFill>
            </a:ln>
            <a:effectLst>
              <a:glow rad="38100">
                <a:srgbClr val="FFFF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1795" y="-4779010"/>
            <a:ext cx="2383155" cy="123063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8848725" y="1743710"/>
            <a:ext cx="704850" cy="65659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>
            <a:off x="6446520" y="41275"/>
            <a:ext cx="1882140" cy="1823720"/>
          </a:xfrm>
          <a:custGeom>
            <a:avLst/>
            <a:gdLst>
              <a:gd name="connisteX0" fmla="*/ 0 w 1882140"/>
              <a:gd name="connsiteY0" fmla="*/ 375780 h 1823580"/>
              <a:gd name="connisteX1" fmla="*/ 114300 w 1882140"/>
              <a:gd name="connsiteY1" fmla="*/ 451980 h 1823580"/>
              <a:gd name="connisteX2" fmla="*/ 182880 w 1882140"/>
              <a:gd name="connsiteY2" fmla="*/ 802500 h 1823580"/>
              <a:gd name="connisteX3" fmla="*/ 243840 w 1882140"/>
              <a:gd name="connsiteY3" fmla="*/ 1160640 h 1823580"/>
              <a:gd name="connisteX4" fmla="*/ 327660 w 1882140"/>
              <a:gd name="connsiteY4" fmla="*/ 1450200 h 1823580"/>
              <a:gd name="connisteX5" fmla="*/ 434340 w 1882140"/>
              <a:gd name="connsiteY5" fmla="*/ 1549260 h 1823580"/>
              <a:gd name="connisteX6" fmla="*/ 579120 w 1882140"/>
              <a:gd name="connsiteY6" fmla="*/ 1511160 h 1823580"/>
              <a:gd name="connisteX7" fmla="*/ 701040 w 1882140"/>
              <a:gd name="connsiteY7" fmla="*/ 1335900 h 1823580"/>
              <a:gd name="connisteX8" fmla="*/ 662940 w 1882140"/>
              <a:gd name="connsiteY8" fmla="*/ 924420 h 1823580"/>
              <a:gd name="connisteX9" fmla="*/ 601980 w 1882140"/>
              <a:gd name="connsiteY9" fmla="*/ 497700 h 1823580"/>
              <a:gd name="connisteX10" fmla="*/ 579120 w 1882140"/>
              <a:gd name="connsiteY10" fmla="*/ 124320 h 1823580"/>
              <a:gd name="connisteX11" fmla="*/ 693420 w 1882140"/>
              <a:gd name="connsiteY11" fmla="*/ 10020 h 1823580"/>
              <a:gd name="connisteX12" fmla="*/ 1150620 w 1882140"/>
              <a:gd name="connsiteY12" fmla="*/ 17640 h 1823580"/>
              <a:gd name="connisteX13" fmla="*/ 1531620 w 1882140"/>
              <a:gd name="connsiteY13" fmla="*/ 63360 h 1823580"/>
              <a:gd name="connisteX14" fmla="*/ 1630680 w 1882140"/>
              <a:gd name="connsiteY14" fmla="*/ 192900 h 1823580"/>
              <a:gd name="connisteX15" fmla="*/ 1600200 w 1882140"/>
              <a:gd name="connsiteY15" fmla="*/ 596760 h 1823580"/>
              <a:gd name="connisteX16" fmla="*/ 1592580 w 1882140"/>
              <a:gd name="connsiteY16" fmla="*/ 1053960 h 1823580"/>
              <a:gd name="connisteX17" fmla="*/ 1592580 w 1882140"/>
              <a:gd name="connsiteY17" fmla="*/ 1434960 h 1823580"/>
              <a:gd name="connisteX18" fmla="*/ 1569720 w 1882140"/>
              <a:gd name="connsiteY18" fmla="*/ 1701660 h 1823580"/>
              <a:gd name="connisteX19" fmla="*/ 1805940 w 1882140"/>
              <a:gd name="connsiteY19" fmla="*/ 1785480 h 1823580"/>
              <a:gd name="connisteX20" fmla="*/ 1882140 w 1882140"/>
              <a:gd name="connsiteY20" fmla="*/ 1823580 h 1823580"/>
              <a:gd name="connisteX21" fmla="*/ 1866900 w 1882140"/>
              <a:gd name="connsiteY21" fmla="*/ 1815960 h 18235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1882140" h="1823580">
                <a:moveTo>
                  <a:pt x="0" y="375780"/>
                </a:moveTo>
                <a:cubicBezTo>
                  <a:pt x="21590" y="384035"/>
                  <a:pt x="77470" y="366890"/>
                  <a:pt x="114300" y="451980"/>
                </a:cubicBezTo>
                <a:cubicBezTo>
                  <a:pt x="151130" y="537070"/>
                  <a:pt x="156845" y="660895"/>
                  <a:pt x="182880" y="802500"/>
                </a:cubicBezTo>
                <a:cubicBezTo>
                  <a:pt x="208915" y="944105"/>
                  <a:pt x="214630" y="1031100"/>
                  <a:pt x="243840" y="1160640"/>
                </a:cubicBezTo>
                <a:cubicBezTo>
                  <a:pt x="273050" y="1290180"/>
                  <a:pt x="289560" y="1372730"/>
                  <a:pt x="327660" y="1450200"/>
                </a:cubicBezTo>
                <a:cubicBezTo>
                  <a:pt x="365760" y="1527670"/>
                  <a:pt x="384175" y="1537195"/>
                  <a:pt x="434340" y="1549260"/>
                </a:cubicBezTo>
                <a:cubicBezTo>
                  <a:pt x="484505" y="1561325"/>
                  <a:pt x="525780" y="1553705"/>
                  <a:pt x="579120" y="1511160"/>
                </a:cubicBezTo>
                <a:cubicBezTo>
                  <a:pt x="632460" y="1468615"/>
                  <a:pt x="684530" y="1453375"/>
                  <a:pt x="701040" y="1335900"/>
                </a:cubicBezTo>
                <a:cubicBezTo>
                  <a:pt x="717550" y="1218425"/>
                  <a:pt x="682625" y="1092060"/>
                  <a:pt x="662940" y="924420"/>
                </a:cubicBezTo>
                <a:cubicBezTo>
                  <a:pt x="643255" y="756780"/>
                  <a:pt x="618490" y="657720"/>
                  <a:pt x="601980" y="497700"/>
                </a:cubicBezTo>
                <a:cubicBezTo>
                  <a:pt x="585470" y="337680"/>
                  <a:pt x="560705" y="222110"/>
                  <a:pt x="579120" y="124320"/>
                </a:cubicBezTo>
                <a:cubicBezTo>
                  <a:pt x="597535" y="26530"/>
                  <a:pt x="579120" y="31610"/>
                  <a:pt x="693420" y="10020"/>
                </a:cubicBezTo>
                <a:cubicBezTo>
                  <a:pt x="807720" y="-11570"/>
                  <a:pt x="982980" y="6845"/>
                  <a:pt x="1150620" y="17640"/>
                </a:cubicBezTo>
                <a:cubicBezTo>
                  <a:pt x="1318260" y="28435"/>
                  <a:pt x="1435735" y="28435"/>
                  <a:pt x="1531620" y="63360"/>
                </a:cubicBezTo>
                <a:cubicBezTo>
                  <a:pt x="1627505" y="98285"/>
                  <a:pt x="1616710" y="86220"/>
                  <a:pt x="1630680" y="192900"/>
                </a:cubicBezTo>
                <a:cubicBezTo>
                  <a:pt x="1644650" y="299580"/>
                  <a:pt x="1607820" y="424675"/>
                  <a:pt x="1600200" y="596760"/>
                </a:cubicBezTo>
                <a:cubicBezTo>
                  <a:pt x="1592580" y="768845"/>
                  <a:pt x="1593850" y="886320"/>
                  <a:pt x="1592580" y="1053960"/>
                </a:cubicBezTo>
                <a:cubicBezTo>
                  <a:pt x="1591310" y="1221600"/>
                  <a:pt x="1597025" y="1305420"/>
                  <a:pt x="1592580" y="1434960"/>
                </a:cubicBezTo>
                <a:cubicBezTo>
                  <a:pt x="1588135" y="1564500"/>
                  <a:pt x="1527175" y="1631810"/>
                  <a:pt x="1569720" y="1701660"/>
                </a:cubicBezTo>
                <a:cubicBezTo>
                  <a:pt x="1612265" y="1771510"/>
                  <a:pt x="1743710" y="1761350"/>
                  <a:pt x="1805940" y="1785480"/>
                </a:cubicBezTo>
                <a:cubicBezTo>
                  <a:pt x="1868170" y="1809610"/>
                  <a:pt x="1870075" y="1817230"/>
                  <a:pt x="1882140" y="1823580"/>
                </a:cubicBezTo>
              </a:path>
            </a:pathLst>
          </a:custGeom>
          <a:noFill/>
          <a:ln>
            <a:solidFill>
              <a:srgbClr val="FFFF00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6" name="Isosceles Triangle 145"/>
          <p:cNvSpPr/>
          <p:nvPr/>
        </p:nvSpPr>
        <p:spPr>
          <a:xfrm rot="5400000">
            <a:off x="7510780" y="2540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7" name="Isosceles Triangle 146"/>
          <p:cNvSpPr/>
          <p:nvPr/>
        </p:nvSpPr>
        <p:spPr>
          <a:xfrm rot="10800000">
            <a:off x="8003540" y="96774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8" name="Isosceles Triangle 147"/>
          <p:cNvSpPr/>
          <p:nvPr/>
        </p:nvSpPr>
        <p:spPr>
          <a:xfrm rot="5940000">
            <a:off x="8284210" y="181229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9" name="Isosceles Triangle 148"/>
          <p:cNvSpPr/>
          <p:nvPr/>
        </p:nvSpPr>
        <p:spPr>
          <a:xfrm rot="21360000">
            <a:off x="7060565" y="83502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625215" y="109855"/>
            <a:ext cx="1905" cy="12065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 Box 154"/>
          <p:cNvSpPr txBox="1"/>
          <p:nvPr/>
        </p:nvSpPr>
        <p:spPr>
          <a:xfrm>
            <a:off x="3566795" y="1104265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5m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56" name="Text Box 155"/>
          <p:cNvSpPr txBox="1"/>
          <p:nvPr/>
        </p:nvSpPr>
        <p:spPr>
          <a:xfrm>
            <a:off x="3559175" y="109855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40m</a:t>
            </a:r>
            <a:endParaRPr lang="en-US" altLang="en-US" sz="1200">
              <a:solidFill>
                <a:schemeClr val="bg1"/>
              </a:solidFill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9704070" y="110490"/>
            <a:ext cx="1905" cy="12065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 Box 157"/>
          <p:cNvSpPr txBox="1"/>
          <p:nvPr/>
        </p:nvSpPr>
        <p:spPr>
          <a:xfrm>
            <a:off x="9645650" y="1104900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5m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59" name="Text Box 158"/>
          <p:cNvSpPr txBox="1"/>
          <p:nvPr/>
        </p:nvSpPr>
        <p:spPr>
          <a:xfrm>
            <a:off x="9638030" y="110490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40m</a:t>
            </a:r>
            <a:endParaRPr lang="en-US" altLang="en-US" sz="1200">
              <a:solidFill>
                <a:schemeClr val="bg1"/>
              </a:solidFill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 flipH="1" flipV="1">
            <a:off x="642620" y="2028825"/>
            <a:ext cx="90805" cy="406400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1804670" y="2320925"/>
            <a:ext cx="31115" cy="202565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162"/>
          <p:cNvSpPr txBox="1"/>
          <p:nvPr/>
        </p:nvSpPr>
        <p:spPr>
          <a:xfrm>
            <a:off x="125730" y="1285875"/>
            <a:ext cx="722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</a:rPr>
              <a:t>RMSE: 1.2m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64" name="Text Box 163"/>
          <p:cNvSpPr txBox="1"/>
          <p:nvPr/>
        </p:nvSpPr>
        <p:spPr>
          <a:xfrm>
            <a:off x="1299210" y="1284605"/>
            <a:ext cx="722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</a:rPr>
              <a:t>RMSE: 0.4m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65" name="Isosceles Triangle 164"/>
          <p:cNvSpPr/>
          <p:nvPr/>
        </p:nvSpPr>
        <p:spPr>
          <a:xfrm rot="5400000">
            <a:off x="4749165" y="2277110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Isosceles Triangle 165"/>
          <p:cNvSpPr/>
          <p:nvPr/>
        </p:nvSpPr>
        <p:spPr>
          <a:xfrm rot="5400000">
            <a:off x="8457565" y="2267585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Isosceles Triangle 166"/>
          <p:cNvSpPr/>
          <p:nvPr/>
        </p:nvSpPr>
        <p:spPr>
          <a:xfrm rot="5400000">
            <a:off x="4749165" y="62865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Isosceles Triangle 167"/>
          <p:cNvSpPr/>
          <p:nvPr/>
        </p:nvSpPr>
        <p:spPr>
          <a:xfrm rot="5400000">
            <a:off x="8454390" y="68580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" y="-1419225"/>
            <a:ext cx="84836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-23495" y="2553335"/>
            <a:ext cx="11029950" cy="2190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384425" y="-17145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12030" y="-6985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12175" y="-7620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852170" y="2464435"/>
            <a:ext cx="9982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600">
                <a:solidFill>
                  <a:schemeClr val="bg1"/>
                </a:solidFill>
              </a:rPr>
              <a:t>  (a)                                       (b)                                                  (c)                                                   (</a:t>
            </a:r>
            <a:r>
              <a:rPr lang="" altLang="en-US" sz="1600">
                <a:solidFill>
                  <a:schemeClr val="bg1"/>
                </a:solidFill>
              </a:rPr>
              <a:t>d</a:t>
            </a:r>
            <a:r>
              <a:rPr lang="en-US" altLang="en-US" sz="1600">
                <a:solidFill>
                  <a:schemeClr val="bg1"/>
                </a:solidFill>
              </a:rPr>
              <a:t>)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42165" t="6465" b="48790"/>
          <a:stretch>
            <a:fillRect/>
          </a:stretch>
        </p:blipFill>
        <p:spPr>
          <a:xfrm flipH="1">
            <a:off x="7150100" y="-3175"/>
            <a:ext cx="4073525" cy="27457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40510" y="-1905"/>
            <a:ext cx="8689340" cy="2745740"/>
            <a:chOff x="-801" y="-3"/>
            <a:chExt cx="13684" cy="4324"/>
          </a:xfrm>
        </p:grpSpPr>
        <p:pic>
          <p:nvPicPr>
            <p:cNvPr id="9" name="Picture 8" descr="FAG"/>
            <p:cNvPicPr>
              <a:picLocks noChangeAspect="1"/>
            </p:cNvPicPr>
            <p:nvPr/>
          </p:nvPicPr>
          <p:blipFill>
            <a:blip r:embed="rId1"/>
            <a:srcRect l="12575" t="6465" b="48790"/>
            <a:stretch>
              <a:fillRect/>
            </a:stretch>
          </p:blipFill>
          <p:spPr>
            <a:xfrm>
              <a:off x="1620" y="-3"/>
              <a:ext cx="11263" cy="43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218" y="2969"/>
              <a:ext cx="3257" cy="1279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81" y="409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Right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486" y="1001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Left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846" y="619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Lidar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3478" y="1442"/>
              <a:ext cx="1311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Adaptive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Laser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Line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48" y="1522"/>
              <a:ext cx="131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Rolling </a:t>
              </a:r>
              <a:r>
                <a:rPr lang="en-US" altLang="en-US" sz="800">
                  <a:solidFill>
                    <a:schemeClr val="bg1"/>
                  </a:solidFill>
                </a:rPr>
                <a:t>Shutter</a:t>
              </a:r>
              <a:endParaRPr lang="en-US" altLang="en-US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bg1"/>
                  </a:solidFill>
                </a:rPr>
                <a:t>NIR </a:t>
              </a:r>
              <a:endParaRPr lang="en-US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3671" y="3863"/>
              <a:ext cx="221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Seen by Driver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665" y="337"/>
              <a:ext cx="13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Light Curtain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-801" y="458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GPS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 Box 32"/>
          <p:cNvSpPr txBox="1"/>
          <p:nvPr/>
        </p:nvSpPr>
        <p:spPr>
          <a:xfrm>
            <a:off x="725106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rcRect l="19488" t="5611" r="71672" b="53333"/>
          <a:stretch>
            <a:fillRect/>
          </a:stretch>
        </p:blipFill>
        <p:spPr>
          <a:xfrm>
            <a:off x="-1764030" y="142240"/>
            <a:ext cx="1188720" cy="131572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923925"/>
            <a:ext cx="264541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95" y="923925"/>
            <a:ext cx="2626995" cy="1781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566660" y="915670"/>
            <a:ext cx="18376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Monocular Uncertainties corrected dynamically by 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232140" y="176784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14775" y="36830"/>
            <a:ext cx="1882140" cy="2669540"/>
          </a:xfrm>
          <a:prstGeom prst="roundRect">
            <a:avLst>
              <a:gd name="adj" fmla="val 10917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17085" y="2308860"/>
            <a:ext cx="754380" cy="3124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635" y="1198880"/>
            <a:ext cx="271780" cy="56896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395470" y="2308860"/>
            <a:ext cx="161290" cy="31178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78730" y="1271270"/>
            <a:ext cx="58102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1655" y="354965"/>
            <a:ext cx="271780" cy="56896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54905" y="354965"/>
            <a:ext cx="271780" cy="56896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4327525" y="1767840"/>
            <a:ext cx="457200" cy="6851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</p:cNvCxnSpPr>
          <p:nvPr/>
        </p:nvCxnSpPr>
        <p:spPr>
          <a:xfrm>
            <a:off x="4327525" y="1767840"/>
            <a:ext cx="895350" cy="6972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 Box 69"/>
          <p:cNvSpPr txBox="1"/>
          <p:nvPr/>
        </p:nvSpPr>
        <p:spPr>
          <a:xfrm>
            <a:off x="3537585" y="22733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Left </a:t>
            </a:r>
            <a:endParaRPr lang="en-US" altLang="en-US" sz="900">
              <a:solidFill>
                <a:schemeClr val="bg1"/>
              </a:solidFill>
            </a:endParaRPr>
          </a:p>
          <a:p>
            <a:pPr algn="ctr"/>
            <a:r>
              <a:rPr lang="en-US" altLang="en-US" sz="900">
                <a:solidFill>
                  <a:schemeClr val="bg1"/>
                </a:solidFill>
              </a:rPr>
              <a:t>RGB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40885" y="2432685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737735" y="2410460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4487545" y="923925"/>
            <a:ext cx="288290" cy="1562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4487545" y="923925"/>
            <a:ext cx="699135" cy="14973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</p:cNvCxnSpPr>
          <p:nvPr/>
        </p:nvCxnSpPr>
        <p:spPr>
          <a:xfrm flipH="1">
            <a:off x="4775200" y="923925"/>
            <a:ext cx="315595" cy="1523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75" idx="0"/>
          </p:cNvCxnSpPr>
          <p:nvPr/>
        </p:nvCxnSpPr>
        <p:spPr>
          <a:xfrm>
            <a:off x="5090795" y="923925"/>
            <a:ext cx="107315" cy="150241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</p:cNvCxnSpPr>
          <p:nvPr/>
        </p:nvCxnSpPr>
        <p:spPr>
          <a:xfrm flipH="1">
            <a:off x="4765675" y="1779905"/>
            <a:ext cx="603885" cy="6584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75" idx="0"/>
          </p:cNvCxnSpPr>
          <p:nvPr/>
        </p:nvCxnSpPr>
        <p:spPr>
          <a:xfrm flipH="1">
            <a:off x="5198110" y="1779905"/>
            <a:ext cx="171450" cy="6464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232275" y="929005"/>
            <a:ext cx="1250950" cy="86804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4791075" y="89154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19163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548322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42468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16763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015230" y="2174875"/>
            <a:ext cx="244475" cy="123825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4937760" y="2433955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175885" y="2410460"/>
            <a:ext cx="75565" cy="75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650740" y="2214245"/>
            <a:ext cx="240665" cy="8128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Picture 100" descr="before"/>
          <p:cNvPicPr>
            <a:picLocks noChangeAspect="1"/>
          </p:cNvPicPr>
          <p:nvPr/>
        </p:nvPicPr>
        <p:blipFill>
          <a:blip r:embed="rId8"/>
          <a:srcRect b="5411"/>
          <a:stretch>
            <a:fillRect/>
          </a:stretch>
        </p:blipFill>
        <p:spPr>
          <a:xfrm flipV="1">
            <a:off x="5830570" y="36830"/>
            <a:ext cx="2639695" cy="854075"/>
          </a:xfrm>
          <a:prstGeom prst="rect">
            <a:avLst/>
          </a:prstGeom>
        </p:spPr>
      </p:pic>
      <p:pic>
        <p:nvPicPr>
          <p:cNvPr id="102" name="Picture 101" descr="after"/>
          <p:cNvPicPr>
            <a:picLocks noChangeAspect="1"/>
          </p:cNvPicPr>
          <p:nvPr/>
        </p:nvPicPr>
        <p:blipFill>
          <a:blip r:embed="rId9"/>
          <a:srcRect b="6494"/>
          <a:stretch>
            <a:fillRect/>
          </a:stretch>
        </p:blipFill>
        <p:spPr>
          <a:xfrm flipV="1">
            <a:off x="8519795" y="37465"/>
            <a:ext cx="2626995" cy="853440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7566025" y="648335"/>
            <a:ext cx="193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Top Down Depth Uncertaintiy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2978785" y="-1830705"/>
            <a:ext cx="330517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297" t="49654" r="50621"/>
          <a:stretch>
            <a:fillRect/>
          </a:stretch>
        </p:blipFill>
        <p:spPr>
          <a:xfrm>
            <a:off x="-17745710" y="-3794125"/>
            <a:ext cx="13438505" cy="517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0244" t="53309" r="50619" b="6735"/>
          <a:stretch>
            <a:fillRect/>
          </a:stretch>
        </p:blipFill>
        <p:spPr>
          <a:xfrm>
            <a:off x="-17050385" y="5118100"/>
            <a:ext cx="13121640" cy="4110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5509" t="67062" r="63765" b="10247"/>
          <a:stretch>
            <a:fillRect/>
          </a:stretch>
        </p:blipFill>
        <p:spPr>
          <a:xfrm>
            <a:off x="-13249910" y="396875"/>
            <a:ext cx="3596005" cy="2334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95" y="175895"/>
            <a:ext cx="3000375" cy="2390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45" y="1351280"/>
            <a:ext cx="2622550" cy="1315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42165" t="6465" b="48790"/>
          <a:stretch>
            <a:fillRect/>
          </a:stretch>
        </p:blipFill>
        <p:spPr>
          <a:xfrm flipH="1">
            <a:off x="7150100" y="-3175"/>
            <a:ext cx="4073525" cy="27457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40510" y="-1905"/>
            <a:ext cx="8689340" cy="2745740"/>
            <a:chOff x="-801" y="-3"/>
            <a:chExt cx="13684" cy="4324"/>
          </a:xfrm>
        </p:grpSpPr>
        <p:pic>
          <p:nvPicPr>
            <p:cNvPr id="9" name="Picture 8" descr="FAG"/>
            <p:cNvPicPr>
              <a:picLocks noChangeAspect="1"/>
            </p:cNvPicPr>
            <p:nvPr/>
          </p:nvPicPr>
          <p:blipFill>
            <a:blip r:embed="rId1"/>
            <a:srcRect l="12575" t="6465" b="48790"/>
            <a:stretch>
              <a:fillRect/>
            </a:stretch>
          </p:blipFill>
          <p:spPr>
            <a:xfrm>
              <a:off x="1620" y="-3"/>
              <a:ext cx="11263" cy="43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218" y="2969"/>
              <a:ext cx="3257" cy="1279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81" y="409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Right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486" y="1001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Left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846" y="619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Lidar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3478" y="1442"/>
              <a:ext cx="1311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Adaptive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Laser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Line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48" y="1522"/>
              <a:ext cx="131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Rolling </a:t>
              </a:r>
              <a:r>
                <a:rPr lang="en-US" altLang="en-US" sz="800">
                  <a:solidFill>
                    <a:schemeClr val="bg1"/>
                  </a:solidFill>
                </a:rPr>
                <a:t>Shutter</a:t>
              </a:r>
              <a:endParaRPr lang="en-US" altLang="en-US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bg1"/>
                  </a:solidFill>
                </a:rPr>
                <a:t>NIR </a:t>
              </a:r>
              <a:endParaRPr lang="en-US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3671" y="3863"/>
              <a:ext cx="221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Seen by Driver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665" y="337"/>
              <a:ext cx="13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Light Curtain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-801" y="458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GPS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 Box 32"/>
          <p:cNvSpPr txBox="1"/>
          <p:nvPr/>
        </p:nvSpPr>
        <p:spPr>
          <a:xfrm>
            <a:off x="725106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rcRect l="19488" t="5611" r="71672" b="53333"/>
          <a:stretch>
            <a:fillRect/>
          </a:stretch>
        </p:blipFill>
        <p:spPr>
          <a:xfrm>
            <a:off x="-1764030" y="142240"/>
            <a:ext cx="1188720" cy="131572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923925"/>
            <a:ext cx="264541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95" y="923925"/>
            <a:ext cx="2626995" cy="1781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566660" y="915670"/>
            <a:ext cx="18376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Monocular Uncertainties corrected dynamically by 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232140" y="176784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14775" y="36830"/>
            <a:ext cx="1882140" cy="2669540"/>
          </a:xfrm>
          <a:prstGeom prst="roundRect">
            <a:avLst>
              <a:gd name="adj" fmla="val 10917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17085" y="2308860"/>
            <a:ext cx="754380" cy="3124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635" y="1198880"/>
            <a:ext cx="271780" cy="56896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395470" y="2308860"/>
            <a:ext cx="161290" cy="31178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78730" y="1271270"/>
            <a:ext cx="58102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1655" y="354965"/>
            <a:ext cx="271780" cy="56896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54905" y="354965"/>
            <a:ext cx="271780" cy="56896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4327525" y="1767840"/>
            <a:ext cx="457200" cy="6851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</p:cNvCxnSpPr>
          <p:nvPr/>
        </p:nvCxnSpPr>
        <p:spPr>
          <a:xfrm>
            <a:off x="4327525" y="1767840"/>
            <a:ext cx="895350" cy="6972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 Box 69"/>
          <p:cNvSpPr txBox="1"/>
          <p:nvPr/>
        </p:nvSpPr>
        <p:spPr>
          <a:xfrm>
            <a:off x="3537585" y="22733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Left </a:t>
            </a:r>
            <a:endParaRPr lang="en-US" altLang="en-US" sz="900">
              <a:solidFill>
                <a:schemeClr val="bg1"/>
              </a:solidFill>
            </a:endParaRPr>
          </a:p>
          <a:p>
            <a:pPr algn="ctr"/>
            <a:r>
              <a:rPr lang="en-US" altLang="en-US" sz="900">
                <a:solidFill>
                  <a:schemeClr val="bg1"/>
                </a:solidFill>
              </a:rPr>
              <a:t>RGB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40885" y="2432685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737735" y="2410460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4487545" y="923925"/>
            <a:ext cx="288290" cy="1562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4487545" y="923925"/>
            <a:ext cx="699135" cy="14973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</p:cNvCxnSpPr>
          <p:nvPr/>
        </p:nvCxnSpPr>
        <p:spPr>
          <a:xfrm flipH="1">
            <a:off x="4775200" y="923925"/>
            <a:ext cx="315595" cy="1523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75" idx="0"/>
          </p:cNvCxnSpPr>
          <p:nvPr/>
        </p:nvCxnSpPr>
        <p:spPr>
          <a:xfrm>
            <a:off x="5090795" y="923925"/>
            <a:ext cx="107315" cy="150241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</p:cNvCxnSpPr>
          <p:nvPr/>
        </p:nvCxnSpPr>
        <p:spPr>
          <a:xfrm flipH="1">
            <a:off x="4765675" y="1779905"/>
            <a:ext cx="603885" cy="6584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75" idx="0"/>
          </p:cNvCxnSpPr>
          <p:nvPr/>
        </p:nvCxnSpPr>
        <p:spPr>
          <a:xfrm flipH="1">
            <a:off x="5198110" y="1779905"/>
            <a:ext cx="171450" cy="6464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232275" y="929005"/>
            <a:ext cx="1250950" cy="86804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4791075" y="89154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19163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548322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42468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16763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015230" y="2174875"/>
            <a:ext cx="244475" cy="123825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4937760" y="2433955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175885" y="2410460"/>
            <a:ext cx="75565" cy="75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650740" y="2214245"/>
            <a:ext cx="240665" cy="8128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Picture 100" descr="before"/>
          <p:cNvPicPr>
            <a:picLocks noChangeAspect="1"/>
          </p:cNvPicPr>
          <p:nvPr/>
        </p:nvPicPr>
        <p:blipFill>
          <a:blip r:embed="rId8"/>
          <a:srcRect b="5411"/>
          <a:stretch>
            <a:fillRect/>
          </a:stretch>
        </p:blipFill>
        <p:spPr>
          <a:xfrm flipV="1">
            <a:off x="5830570" y="36830"/>
            <a:ext cx="2639695" cy="854075"/>
          </a:xfrm>
          <a:prstGeom prst="rect">
            <a:avLst/>
          </a:prstGeom>
        </p:spPr>
      </p:pic>
      <p:pic>
        <p:nvPicPr>
          <p:cNvPr id="102" name="Picture 101" descr="after"/>
          <p:cNvPicPr>
            <a:picLocks noChangeAspect="1"/>
          </p:cNvPicPr>
          <p:nvPr/>
        </p:nvPicPr>
        <p:blipFill>
          <a:blip r:embed="rId9"/>
          <a:srcRect b="6494"/>
          <a:stretch>
            <a:fillRect/>
          </a:stretch>
        </p:blipFill>
        <p:spPr>
          <a:xfrm flipV="1">
            <a:off x="8519795" y="37465"/>
            <a:ext cx="2626995" cy="853440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7566025" y="648335"/>
            <a:ext cx="193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Top Down Depth Uncertaintiy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rcRect r="13141"/>
          <a:stretch>
            <a:fillRect/>
          </a:stretch>
        </p:blipFill>
        <p:spPr>
          <a:xfrm flipV="1">
            <a:off x="7148830" y="-3549015"/>
            <a:ext cx="2870835" cy="1176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100" y="-2276475"/>
            <a:ext cx="2870835" cy="1230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6" name="Straight Arrow Connector 55"/>
          <p:cNvCxnSpPr/>
          <p:nvPr/>
        </p:nvCxnSpPr>
        <p:spPr>
          <a:xfrm>
            <a:off x="8872220" y="175958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/>
          <p:cNvSpPr/>
          <p:nvPr/>
        </p:nvSpPr>
        <p:spPr>
          <a:xfrm rot="5400000">
            <a:off x="1074420" y="676275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rot="16200000">
            <a:off x="5675630" y="572770"/>
            <a:ext cx="1466215" cy="1746250"/>
          </a:xfrm>
          <a:prstGeom prst="trapezoid">
            <a:avLst>
              <a:gd name="adj" fmla="val 3890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3052445" y="1016635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317500" y="134874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7780" y="222250"/>
            <a:ext cx="949325" cy="4603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en-US" sz="1200">
                <a:sym typeface="+mn-ea"/>
              </a:rPr>
              <a:t>N camera </a:t>
            </a:r>
            <a:r>
              <a:rPr lang="" altLang="en-US" sz="1200">
                <a:sym typeface="+mn-ea"/>
              </a:rPr>
              <a:t>Images</a:t>
            </a:r>
            <a:endParaRPr lang="" altLang="en-US" sz="1200">
              <a:sym typeface="+mn-ea"/>
            </a:endParaRPr>
          </a:p>
        </p:txBody>
      </p:sp>
      <p:sp>
        <p:nvSpPr>
          <p:cNvPr id="37" name="Trapezoid 36"/>
          <p:cNvSpPr/>
          <p:nvPr/>
        </p:nvSpPr>
        <p:spPr>
          <a:xfrm rot="5400000">
            <a:off x="1074420" y="1524000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03730" y="1229360"/>
            <a:ext cx="1266825" cy="498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200"/>
              <a:t>Warp features based on R,T</a:t>
            </a:r>
            <a:endParaRPr lang="en-US" altLang="en-US" sz="1000"/>
          </a:p>
          <a:p>
            <a:pPr algn="ctr"/>
            <a:r>
              <a:rPr lang="en-US" altLang="en-US" sz="700"/>
              <a:t>Differentiable Homography</a:t>
            </a:r>
            <a:endParaRPr lang="en-US" altLang="en-US" sz="700"/>
          </a:p>
        </p:txBody>
      </p:sp>
      <p:cxnSp>
        <p:nvCxnSpPr>
          <p:cNvPr id="39" name="Elbow Connector 38"/>
          <p:cNvCxnSpPr>
            <a:stCxn id="22" idx="0"/>
            <a:endCxn id="38" idx="0"/>
          </p:cNvCxnSpPr>
          <p:nvPr/>
        </p:nvCxnSpPr>
        <p:spPr>
          <a:xfrm>
            <a:off x="1793875" y="1066800"/>
            <a:ext cx="743585" cy="1625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7" idx="0"/>
            <a:endCxn id="38" idx="2"/>
          </p:cNvCxnSpPr>
          <p:nvPr/>
        </p:nvCxnSpPr>
        <p:spPr>
          <a:xfrm flipV="1">
            <a:off x="1793875" y="1727835"/>
            <a:ext cx="743585" cy="18732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1"/>
            <a:endCxn id="23" idx="3"/>
          </p:cNvCxnSpPr>
          <p:nvPr/>
        </p:nvCxnSpPr>
        <p:spPr>
          <a:xfrm rot="16200000" flipH="1">
            <a:off x="3839845" y="-1570990"/>
            <a:ext cx="132080" cy="5006975"/>
          </a:xfrm>
          <a:prstGeom prst="bentConnector3">
            <a:avLst>
              <a:gd name="adj1" fmla="val -3326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38270" y="1256030"/>
            <a:ext cx="817880" cy="4457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298825" y="462280"/>
            <a:ext cx="1049020" cy="5321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200"/>
              <a:t>Prev DPV</a:t>
            </a:r>
            <a:endParaRPr lang="en-US" sz="1200"/>
          </a:p>
          <a:p>
            <a:pPr algn="ctr"/>
            <a:endParaRPr lang="en-US" sz="1200"/>
          </a:p>
        </p:txBody>
      </p:sp>
      <p:cxnSp>
        <p:nvCxnSpPr>
          <p:cNvPr id="44" name="Straight Arrow Connector 43"/>
          <p:cNvCxnSpPr>
            <a:stCxn id="38" idx="3"/>
            <a:endCxn id="26" idx="1"/>
          </p:cNvCxnSpPr>
          <p:nvPr/>
        </p:nvCxnSpPr>
        <p:spPr>
          <a:xfrm flipV="1">
            <a:off x="3169920" y="1475105"/>
            <a:ext cx="129540" cy="38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48"/>
          <p:cNvSpPr txBox="1"/>
          <p:nvPr/>
        </p:nvSpPr>
        <p:spPr>
          <a:xfrm>
            <a:off x="4669155" y="1016635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77155" y="146494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2"/>
            <a:endCxn id="42" idx="0"/>
          </p:cNvCxnSpPr>
          <p:nvPr/>
        </p:nvCxnSpPr>
        <p:spPr>
          <a:xfrm>
            <a:off x="3823335" y="994410"/>
            <a:ext cx="523875" cy="2616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37" idx="3"/>
            <a:endCxn id="42" idx="2"/>
          </p:cNvCxnSpPr>
          <p:nvPr/>
        </p:nvCxnSpPr>
        <p:spPr>
          <a:xfrm rot="5400000" flipH="1" flipV="1">
            <a:off x="2668270" y="436880"/>
            <a:ext cx="414020" cy="2944495"/>
          </a:xfrm>
          <a:prstGeom prst="bentConnector3">
            <a:avLst>
              <a:gd name="adj1" fmla="val -33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1402080" y="646430"/>
            <a:ext cx="2947035" cy="1056005"/>
          </a:xfrm>
          <a:prstGeom prst="bentConnector4">
            <a:avLst>
              <a:gd name="adj1" fmla="val 15414"/>
              <a:gd name="adj2" fmla="val 13398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38505"/>
            <a:ext cx="845185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86865"/>
            <a:ext cx="844550" cy="65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225915" y="682625"/>
            <a:ext cx="1604645" cy="653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1259840"/>
            <a:ext cx="513715" cy="43497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345" y="711835"/>
            <a:ext cx="1720215" cy="14674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381000"/>
        </p:spPr>
      </p:pic>
      <p:sp>
        <p:nvSpPr>
          <p:cNvPr id="12" name="Text Box 11"/>
          <p:cNvSpPr txBox="1"/>
          <p:nvPr/>
        </p:nvSpPr>
        <p:spPr>
          <a:xfrm>
            <a:off x="1240155" y="135255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27780" y="1478915"/>
            <a:ext cx="102870" cy="25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2" idx="3"/>
            <a:endCxn id="10" idx="1"/>
          </p:cNvCxnSpPr>
          <p:nvPr/>
        </p:nvCxnSpPr>
        <p:spPr>
          <a:xfrm flipV="1">
            <a:off x="4756150" y="1477645"/>
            <a:ext cx="117475" cy="12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1" idx="0"/>
            <a:endCxn id="43" idx="0"/>
          </p:cNvCxnSpPr>
          <p:nvPr/>
        </p:nvCxnSpPr>
        <p:spPr>
          <a:xfrm rot="16200000" flipV="1">
            <a:off x="5883275" y="-1597660"/>
            <a:ext cx="249555" cy="4369435"/>
          </a:xfrm>
          <a:prstGeom prst="bentConnector3">
            <a:avLst>
              <a:gd name="adj1" fmla="val 195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950970" y="1208405"/>
            <a:ext cx="7975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DPV Fusion Network</a:t>
            </a:r>
            <a:endParaRPr lang="en-US" altLang="en-US" sz="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99160" y="817880"/>
            <a:ext cx="7975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89635" y="1669415"/>
            <a:ext cx="797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200">
              <a:solidFill>
                <a:schemeClr val="bg1"/>
              </a:solidFill>
              <a:sym typeface="+mn-ea"/>
            </a:endParaRPr>
          </a:p>
          <a:p>
            <a:pPr algn="ctr"/>
            <a:endParaRPr lang="en-US" altLang="en-US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017895" y="1266190"/>
            <a:ext cx="7975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  <a:sym typeface="+mn-ea"/>
              </a:rPr>
              <a:t>Decoder</a:t>
            </a:r>
            <a:endParaRPr lang="en-US" altLang="en-US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557770" y="346710"/>
            <a:ext cx="12687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ym typeface="+mn-ea"/>
              </a:rPr>
              <a:t>High Res DPV</a:t>
            </a:r>
            <a:endParaRPr lang="en-US" altLang="en-US" sz="1200">
              <a:sym typeface="+mn-e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225915" y="1431925"/>
            <a:ext cx="1605280" cy="6413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418965" y="462280"/>
            <a:ext cx="927100" cy="5359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400"/>
              <a:t>L</a:t>
            </a:r>
            <a:r>
              <a:rPr lang="" altLang="en-US" sz="1400"/>
              <a:t>C</a:t>
            </a:r>
            <a:r>
              <a:rPr lang="en-US" altLang="en-US" sz="1400"/>
              <a:t> DPV</a:t>
            </a:r>
            <a:endParaRPr lang="en-US" altLang="en-US" sz="1400"/>
          </a:p>
          <a:p>
            <a:pPr algn="ctr"/>
            <a:endParaRPr lang="en-US" altLang="en-US" sz="1400"/>
          </a:p>
        </p:txBody>
      </p:sp>
      <p:cxnSp>
        <p:nvCxnSpPr>
          <p:cNvPr id="32" name="Straight Arrow Connector 31"/>
          <p:cNvCxnSpPr>
            <a:stCxn id="31" idx="2"/>
            <a:endCxn id="42" idx="0"/>
          </p:cNvCxnSpPr>
          <p:nvPr/>
        </p:nvCxnSpPr>
        <p:spPr>
          <a:xfrm flipH="1">
            <a:off x="4347210" y="998220"/>
            <a:ext cx="535305" cy="2578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31" idx="0"/>
          </p:cNvCxnSpPr>
          <p:nvPr/>
        </p:nvCxnSpPr>
        <p:spPr>
          <a:xfrm rot="16200000" flipV="1">
            <a:off x="7345363" y="-2000567"/>
            <a:ext cx="220345" cy="5146040"/>
          </a:xfrm>
          <a:prstGeom prst="bentConnector3">
            <a:avLst>
              <a:gd name="adj1" fmla="val 2082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0027920" y="1327785"/>
            <a:ext cx="635" cy="1162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8872220" y="253365"/>
            <a:ext cx="2304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ym typeface="+mn-ea"/>
              </a:rPr>
              <a:t>Use DPV to place Light Curtains</a:t>
            </a:r>
            <a:endParaRPr lang="en-US" altLang="en-US" sz="1200">
              <a:sym typeface="+mn-ea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487930" y="101727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4" name="Oval 63"/>
          <p:cNvSpPr/>
          <p:nvPr/>
        </p:nvSpPr>
        <p:spPr>
          <a:xfrm>
            <a:off x="2489835" y="18649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7" name="Oval 66"/>
          <p:cNvSpPr/>
          <p:nvPr/>
        </p:nvSpPr>
        <p:spPr>
          <a:xfrm>
            <a:off x="4135755" y="112331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70" name="Oval 69"/>
          <p:cNvSpPr/>
          <p:nvPr/>
        </p:nvSpPr>
        <p:spPr>
          <a:xfrm>
            <a:off x="4478020" y="112903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</a:rPr>
              <a:t>+</a:t>
            </a:r>
            <a:endParaRPr lang="en-US" altLang="en-US" sz="1000">
              <a:solidFill>
                <a:schemeClr val="tx1"/>
              </a:solidFill>
            </a:endParaRPr>
          </a:p>
        </p:txBody>
      </p:sp>
      <p:cxnSp>
        <p:nvCxnSpPr>
          <p:cNvPr id="72" name="Elbow Connector 71"/>
          <p:cNvCxnSpPr>
            <a:stCxn id="7" idx="2"/>
            <a:endCxn id="10" idx="2"/>
          </p:cNvCxnSpPr>
          <p:nvPr/>
        </p:nvCxnSpPr>
        <p:spPr>
          <a:xfrm rot="5400000" flipH="1" flipV="1">
            <a:off x="4324985" y="908050"/>
            <a:ext cx="18415" cy="1593215"/>
          </a:xfrm>
          <a:prstGeom prst="bentConnector3">
            <a:avLst>
              <a:gd name="adj1" fmla="val -156041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087620" y="181483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altLang="en-US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2215" y="73406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55000"/>
              </a:schemeClr>
            </a:solidFill>
            <a:prstDash val="solid"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215" y="149733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45000"/>
              </a:schemeClr>
            </a:solidFill>
            <a:prstDash val="solid"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2215" y="738505"/>
            <a:ext cx="648335" cy="5048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lum bright="84000"/>
          </a:blip>
          <a:stretch>
            <a:fillRect/>
          </a:stretch>
        </p:blipFill>
        <p:spPr>
          <a:xfrm>
            <a:off x="454025" y="1256030"/>
            <a:ext cx="76200" cy="76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lum bright="78000"/>
          </a:blip>
          <a:stretch>
            <a:fillRect/>
          </a:stretch>
        </p:blipFill>
        <p:spPr>
          <a:xfrm>
            <a:off x="444500" y="2089150"/>
            <a:ext cx="93980" cy="863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950" y="1274445"/>
            <a:ext cx="508635" cy="4387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1080" y="727075"/>
            <a:ext cx="524510" cy="21463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2960" y="729615"/>
            <a:ext cx="499745" cy="20891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lum bright="90000"/>
          </a:blip>
          <a:stretch>
            <a:fillRect/>
          </a:stretch>
        </p:blipFill>
        <p:spPr>
          <a:xfrm>
            <a:off x="3348355" y="1482090"/>
            <a:ext cx="380992" cy="21031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4957445" y="1469390"/>
            <a:ext cx="376809" cy="21031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lum bright="100000"/>
          </a:blip>
          <a:stretch>
            <a:fillRect/>
          </a:stretch>
        </p:blipFill>
        <p:spPr>
          <a:xfrm>
            <a:off x="8009255" y="1915160"/>
            <a:ext cx="366928" cy="2103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-18415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rcRect l="19612" t="6852" r="68032" b="46667"/>
          <a:stretch>
            <a:fillRect/>
          </a:stretch>
        </p:blipFill>
        <p:spPr>
          <a:xfrm>
            <a:off x="5711825" y="1351280"/>
            <a:ext cx="1233805" cy="13157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rcRect l="19488" t="5611" r="71672" b="53333"/>
          <a:stretch>
            <a:fillRect/>
          </a:stretch>
        </p:blipFill>
        <p:spPr>
          <a:xfrm>
            <a:off x="8401050" y="1351280"/>
            <a:ext cx="1188720" cy="13157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rcRect l="21467" t="20734" r="29964"/>
          <a:stretch>
            <a:fillRect/>
          </a:stretch>
        </p:blipFill>
        <p:spPr>
          <a:xfrm>
            <a:off x="9589135" y="1344930"/>
            <a:ext cx="1108075" cy="132207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6945630" y="1351280"/>
            <a:ext cx="1199515" cy="1316355"/>
            <a:chOff x="3011" y="5585"/>
            <a:chExt cx="8835" cy="969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/>
            <a:srcRect l="20835" t="7991" r="23283" b="4703"/>
            <a:stretch>
              <a:fillRect/>
            </a:stretch>
          </p:blipFill>
          <p:spPr>
            <a:xfrm>
              <a:off x="3011" y="5585"/>
              <a:ext cx="8835" cy="9691"/>
            </a:xfrm>
            <a:prstGeom prst="rect">
              <a:avLst/>
            </a:prstGeom>
          </p:spPr>
        </p:pic>
        <p:sp>
          <p:nvSpPr>
            <p:cNvPr id="49" name="Freeform 48"/>
            <p:cNvSpPr/>
            <p:nvPr/>
          </p:nvSpPr>
          <p:spPr>
            <a:xfrm>
              <a:off x="4512" y="10850"/>
              <a:ext cx="1250" cy="452"/>
            </a:xfrm>
            <a:custGeom>
              <a:avLst/>
              <a:gdLst>
                <a:gd name="connisteX0" fmla="*/ 0 w 793750"/>
                <a:gd name="connsiteY0" fmla="*/ 0 h 286874"/>
                <a:gd name="connisteX1" fmla="*/ 88900 w 793750"/>
                <a:gd name="connsiteY1" fmla="*/ 165100 h 286874"/>
                <a:gd name="connisteX2" fmla="*/ 317500 w 793750"/>
                <a:gd name="connsiteY2" fmla="*/ 228600 h 286874"/>
                <a:gd name="connisteX3" fmla="*/ 565150 w 793750"/>
                <a:gd name="connsiteY3" fmla="*/ 279400 h 286874"/>
                <a:gd name="connisteX4" fmla="*/ 793750 w 793750"/>
                <a:gd name="connsiteY4" fmla="*/ 285750 h 28687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793750" h="286875">
                  <a:moveTo>
                    <a:pt x="0" y="0"/>
                  </a:moveTo>
                  <a:cubicBezTo>
                    <a:pt x="13335" y="31750"/>
                    <a:pt x="25400" y="119380"/>
                    <a:pt x="88900" y="165100"/>
                  </a:cubicBezTo>
                  <a:cubicBezTo>
                    <a:pt x="152400" y="210820"/>
                    <a:pt x="222250" y="205740"/>
                    <a:pt x="317500" y="228600"/>
                  </a:cubicBezTo>
                  <a:cubicBezTo>
                    <a:pt x="412750" y="251460"/>
                    <a:pt x="469900" y="267970"/>
                    <a:pt x="565150" y="279400"/>
                  </a:cubicBezTo>
                  <a:cubicBezTo>
                    <a:pt x="660400" y="290830"/>
                    <a:pt x="753110" y="285750"/>
                    <a:pt x="793750" y="285750"/>
                  </a:cubicBezTo>
                </a:path>
              </a:pathLst>
            </a:cu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118" y="10795"/>
              <a:ext cx="1639" cy="1339"/>
            </a:xfrm>
            <a:custGeom>
              <a:avLst/>
              <a:gdLst>
                <a:gd name="connisteX0" fmla="*/ 145576 w 1040926"/>
                <a:gd name="connsiteY0" fmla="*/ 0 h 850512"/>
                <a:gd name="connisteX1" fmla="*/ 18576 w 1040926"/>
                <a:gd name="connsiteY1" fmla="*/ 304800 h 850512"/>
                <a:gd name="connisteX2" fmla="*/ 18576 w 1040926"/>
                <a:gd name="connsiteY2" fmla="*/ 476250 h 850512"/>
                <a:gd name="connisteX3" fmla="*/ 139226 w 1040926"/>
                <a:gd name="connsiteY3" fmla="*/ 520700 h 850512"/>
                <a:gd name="connisteX4" fmla="*/ 278926 w 1040926"/>
                <a:gd name="connsiteY4" fmla="*/ 482600 h 850512"/>
                <a:gd name="connisteX5" fmla="*/ 450376 w 1040926"/>
                <a:gd name="connsiteY5" fmla="*/ 450850 h 850512"/>
                <a:gd name="connisteX6" fmla="*/ 412276 w 1040926"/>
                <a:gd name="connsiteY6" fmla="*/ 666750 h 850512"/>
                <a:gd name="connisteX7" fmla="*/ 380526 w 1040926"/>
                <a:gd name="connsiteY7" fmla="*/ 812800 h 850512"/>
                <a:gd name="connisteX8" fmla="*/ 475776 w 1040926"/>
                <a:gd name="connsiteY8" fmla="*/ 825500 h 850512"/>
                <a:gd name="connisteX9" fmla="*/ 767876 w 1040926"/>
                <a:gd name="connsiteY9" fmla="*/ 577850 h 850512"/>
                <a:gd name="connisteX10" fmla="*/ 1040926 w 1040926"/>
                <a:gd name="connsiteY10" fmla="*/ 342900 h 85051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1040927" h="850513">
                  <a:moveTo>
                    <a:pt x="145577" y="0"/>
                  </a:moveTo>
                  <a:cubicBezTo>
                    <a:pt x="120177" y="57785"/>
                    <a:pt x="43977" y="209550"/>
                    <a:pt x="18577" y="304800"/>
                  </a:cubicBezTo>
                  <a:cubicBezTo>
                    <a:pt x="-6823" y="400050"/>
                    <a:pt x="-5553" y="433070"/>
                    <a:pt x="18577" y="476250"/>
                  </a:cubicBezTo>
                  <a:cubicBezTo>
                    <a:pt x="42707" y="519430"/>
                    <a:pt x="87157" y="519430"/>
                    <a:pt x="139227" y="520700"/>
                  </a:cubicBezTo>
                  <a:cubicBezTo>
                    <a:pt x="191297" y="521970"/>
                    <a:pt x="216697" y="496570"/>
                    <a:pt x="278927" y="482600"/>
                  </a:cubicBezTo>
                  <a:cubicBezTo>
                    <a:pt x="341157" y="468630"/>
                    <a:pt x="423707" y="414020"/>
                    <a:pt x="450377" y="450850"/>
                  </a:cubicBezTo>
                  <a:cubicBezTo>
                    <a:pt x="477047" y="487680"/>
                    <a:pt x="426247" y="594360"/>
                    <a:pt x="412277" y="666750"/>
                  </a:cubicBezTo>
                  <a:cubicBezTo>
                    <a:pt x="398307" y="739140"/>
                    <a:pt x="367827" y="781050"/>
                    <a:pt x="380527" y="812800"/>
                  </a:cubicBezTo>
                  <a:cubicBezTo>
                    <a:pt x="393227" y="844550"/>
                    <a:pt x="398307" y="872490"/>
                    <a:pt x="475777" y="825500"/>
                  </a:cubicBezTo>
                  <a:cubicBezTo>
                    <a:pt x="553247" y="778510"/>
                    <a:pt x="654847" y="674370"/>
                    <a:pt x="767877" y="577850"/>
                  </a:cubicBezTo>
                  <a:cubicBezTo>
                    <a:pt x="880907" y="481330"/>
                    <a:pt x="992032" y="384810"/>
                    <a:pt x="1040927" y="34290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591" y="13396"/>
              <a:ext cx="2113" cy="1043"/>
            </a:xfrm>
            <a:custGeom>
              <a:avLst/>
              <a:gdLst>
                <a:gd name="connisteX0" fmla="*/ 336115 w 1341955"/>
                <a:gd name="connsiteY0" fmla="*/ 0 h 662115"/>
                <a:gd name="connisteX1" fmla="*/ 122755 w 1341955"/>
                <a:gd name="connsiteY1" fmla="*/ 205740 h 662115"/>
                <a:gd name="connisteX2" fmla="*/ 835 w 1341955"/>
                <a:gd name="connsiteY2" fmla="*/ 449580 h 662115"/>
                <a:gd name="connisteX3" fmla="*/ 168475 w 1341955"/>
                <a:gd name="connsiteY3" fmla="*/ 434340 h 662115"/>
                <a:gd name="connisteX4" fmla="*/ 526615 w 1341955"/>
                <a:gd name="connsiteY4" fmla="*/ 259080 h 662115"/>
                <a:gd name="connisteX5" fmla="*/ 648535 w 1341955"/>
                <a:gd name="connsiteY5" fmla="*/ 220980 h 662115"/>
                <a:gd name="connisteX6" fmla="*/ 663775 w 1341955"/>
                <a:gd name="connsiteY6" fmla="*/ 320040 h 662115"/>
                <a:gd name="connisteX7" fmla="*/ 618055 w 1341955"/>
                <a:gd name="connsiteY7" fmla="*/ 556260 h 662115"/>
                <a:gd name="connisteX8" fmla="*/ 618055 w 1341955"/>
                <a:gd name="connsiteY8" fmla="*/ 655320 h 662115"/>
                <a:gd name="connisteX9" fmla="*/ 831415 w 1341955"/>
                <a:gd name="connsiteY9" fmla="*/ 624840 h 662115"/>
                <a:gd name="connisteX10" fmla="*/ 1098115 w 1341955"/>
                <a:gd name="connsiteY10" fmla="*/ 464820 h 662115"/>
                <a:gd name="connisteX11" fmla="*/ 1341955 w 1341955"/>
                <a:gd name="connsiteY11" fmla="*/ 297180 h 66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1341955" h="662116">
                  <a:moveTo>
                    <a:pt x="336115" y="0"/>
                  </a:moveTo>
                  <a:cubicBezTo>
                    <a:pt x="296110" y="36195"/>
                    <a:pt x="190065" y="115570"/>
                    <a:pt x="122755" y="205740"/>
                  </a:cubicBezTo>
                  <a:cubicBezTo>
                    <a:pt x="55445" y="295910"/>
                    <a:pt x="-8055" y="403860"/>
                    <a:pt x="835" y="449580"/>
                  </a:cubicBezTo>
                  <a:cubicBezTo>
                    <a:pt x="9725" y="495300"/>
                    <a:pt x="63065" y="472440"/>
                    <a:pt x="168475" y="434340"/>
                  </a:cubicBezTo>
                  <a:cubicBezTo>
                    <a:pt x="273885" y="396240"/>
                    <a:pt x="430730" y="301625"/>
                    <a:pt x="526615" y="259080"/>
                  </a:cubicBezTo>
                  <a:cubicBezTo>
                    <a:pt x="622500" y="216535"/>
                    <a:pt x="621230" y="208915"/>
                    <a:pt x="648535" y="220980"/>
                  </a:cubicBezTo>
                  <a:cubicBezTo>
                    <a:pt x="675840" y="233045"/>
                    <a:pt x="670125" y="252730"/>
                    <a:pt x="663775" y="320040"/>
                  </a:cubicBezTo>
                  <a:cubicBezTo>
                    <a:pt x="657425" y="387350"/>
                    <a:pt x="626945" y="488950"/>
                    <a:pt x="618055" y="556260"/>
                  </a:cubicBezTo>
                  <a:cubicBezTo>
                    <a:pt x="609165" y="623570"/>
                    <a:pt x="575510" y="641350"/>
                    <a:pt x="618055" y="655320"/>
                  </a:cubicBezTo>
                  <a:cubicBezTo>
                    <a:pt x="660600" y="669290"/>
                    <a:pt x="735530" y="662940"/>
                    <a:pt x="831415" y="624840"/>
                  </a:cubicBezTo>
                  <a:cubicBezTo>
                    <a:pt x="927300" y="586740"/>
                    <a:pt x="995880" y="530225"/>
                    <a:pt x="1098115" y="464820"/>
                  </a:cubicBezTo>
                  <a:cubicBezTo>
                    <a:pt x="1200350" y="399415"/>
                    <a:pt x="1298775" y="327660"/>
                    <a:pt x="1341955" y="29718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048" y="13528"/>
              <a:ext cx="1236" cy="769"/>
            </a:xfrm>
            <a:custGeom>
              <a:avLst/>
              <a:gdLst>
                <a:gd name="connisteX0" fmla="*/ 0 w 784860"/>
                <a:gd name="connsiteY0" fmla="*/ 0 h 488244"/>
                <a:gd name="connisteX1" fmla="*/ 76200 w 784860"/>
                <a:gd name="connsiteY1" fmla="*/ 175260 h 488244"/>
                <a:gd name="connisteX2" fmla="*/ 327660 w 784860"/>
                <a:gd name="connsiteY2" fmla="*/ 388620 h 488244"/>
                <a:gd name="connisteX3" fmla="*/ 609600 w 784860"/>
                <a:gd name="connsiteY3" fmla="*/ 480060 h 488244"/>
                <a:gd name="connisteX4" fmla="*/ 784860 w 784860"/>
                <a:gd name="connsiteY4" fmla="*/ 480060 h 488244"/>
                <a:gd name="connisteX5" fmla="*/ 769620 w 784860"/>
                <a:gd name="connsiteY5" fmla="*/ 480060 h 48824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84860" h="488244">
                  <a:moveTo>
                    <a:pt x="0" y="0"/>
                  </a:moveTo>
                  <a:cubicBezTo>
                    <a:pt x="10160" y="30480"/>
                    <a:pt x="10795" y="97790"/>
                    <a:pt x="76200" y="175260"/>
                  </a:cubicBezTo>
                  <a:cubicBezTo>
                    <a:pt x="141605" y="252730"/>
                    <a:pt x="220980" y="327660"/>
                    <a:pt x="327660" y="388620"/>
                  </a:cubicBezTo>
                  <a:cubicBezTo>
                    <a:pt x="434340" y="449580"/>
                    <a:pt x="518160" y="461645"/>
                    <a:pt x="609600" y="480060"/>
                  </a:cubicBezTo>
                  <a:cubicBezTo>
                    <a:pt x="701040" y="498475"/>
                    <a:pt x="753110" y="480060"/>
                    <a:pt x="784860" y="48006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9162" y="6654"/>
              <a:ext cx="1212" cy="702"/>
            </a:xfrm>
            <a:custGeom>
              <a:avLst/>
              <a:gdLst>
                <a:gd name="connisteX0" fmla="*/ 0 w 769620"/>
                <a:gd name="connsiteY0" fmla="*/ 419100 h 445936"/>
                <a:gd name="connisteX1" fmla="*/ 281940 w 769620"/>
                <a:gd name="connsiteY1" fmla="*/ 426720 h 445936"/>
                <a:gd name="connisteX2" fmla="*/ 541020 w 769620"/>
                <a:gd name="connsiteY2" fmla="*/ 198120 h 445936"/>
                <a:gd name="connisteX3" fmla="*/ 769620 w 769620"/>
                <a:gd name="connsiteY3" fmla="*/ 0 h 4459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769620" h="445937">
                  <a:moveTo>
                    <a:pt x="0" y="419100"/>
                  </a:moveTo>
                  <a:cubicBezTo>
                    <a:pt x="51435" y="425450"/>
                    <a:pt x="173990" y="471170"/>
                    <a:pt x="281940" y="426720"/>
                  </a:cubicBezTo>
                  <a:cubicBezTo>
                    <a:pt x="389890" y="382270"/>
                    <a:pt x="443230" y="283210"/>
                    <a:pt x="541020" y="198120"/>
                  </a:cubicBezTo>
                  <a:cubicBezTo>
                    <a:pt x="638810" y="113030"/>
                    <a:pt x="728980" y="34925"/>
                    <a:pt x="769620" y="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294" y="6474"/>
              <a:ext cx="1008" cy="250"/>
            </a:xfrm>
            <a:custGeom>
              <a:avLst/>
              <a:gdLst>
                <a:gd name="connisteX0" fmla="*/ 0 w 640080"/>
                <a:gd name="connsiteY0" fmla="*/ 38100 h 158926"/>
                <a:gd name="connisteX1" fmla="*/ 220980 w 640080"/>
                <a:gd name="connsiteY1" fmla="*/ 152400 h 158926"/>
                <a:gd name="connisteX2" fmla="*/ 510540 w 640080"/>
                <a:gd name="connsiteY2" fmla="*/ 121920 h 158926"/>
                <a:gd name="connisteX3" fmla="*/ 640080 w 640080"/>
                <a:gd name="connsiteY3" fmla="*/ 0 h 1589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40080" h="158927">
                  <a:moveTo>
                    <a:pt x="0" y="38100"/>
                  </a:moveTo>
                  <a:cubicBezTo>
                    <a:pt x="38100" y="61595"/>
                    <a:pt x="118745" y="135890"/>
                    <a:pt x="220980" y="152400"/>
                  </a:cubicBezTo>
                  <a:cubicBezTo>
                    <a:pt x="323215" y="168910"/>
                    <a:pt x="426720" y="152400"/>
                    <a:pt x="510540" y="121920"/>
                  </a:cubicBezTo>
                  <a:cubicBezTo>
                    <a:pt x="594360" y="91440"/>
                    <a:pt x="619760" y="23495"/>
                    <a:pt x="640080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9662160" y="2112645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655810" y="2128520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10122535" y="2400300"/>
            <a:ext cx="168275" cy="92075"/>
          </a:xfrm>
          <a:custGeom>
            <a:avLst/>
            <a:gdLst>
              <a:gd name="connisteX0" fmla="*/ 0 w 168275"/>
              <a:gd name="connsiteY0" fmla="*/ 0 h 92075"/>
              <a:gd name="connisteX1" fmla="*/ 53975 w 168275"/>
              <a:gd name="connsiteY1" fmla="*/ 57150 h 92075"/>
              <a:gd name="connisteX2" fmla="*/ 168275 w 168275"/>
              <a:gd name="connsiteY2" fmla="*/ 92075 h 92075"/>
              <a:gd name="connisteX3" fmla="*/ 177800 w 168275"/>
              <a:gd name="connsiteY3" fmla="*/ 85725 h 920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68275" h="92075">
                <a:moveTo>
                  <a:pt x="0" y="0"/>
                </a:moveTo>
                <a:cubicBezTo>
                  <a:pt x="8255" y="10795"/>
                  <a:pt x="20320" y="38735"/>
                  <a:pt x="53975" y="57150"/>
                </a:cubicBezTo>
                <a:cubicBezTo>
                  <a:pt x="87630" y="75565"/>
                  <a:pt x="143510" y="86360"/>
                  <a:pt x="168275" y="920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135235" y="2403475"/>
            <a:ext cx="177800" cy="88900"/>
          </a:xfrm>
          <a:custGeom>
            <a:avLst/>
            <a:gdLst>
              <a:gd name="connisteX0" fmla="*/ 0 w 177800"/>
              <a:gd name="connsiteY0" fmla="*/ 0 h 88887"/>
              <a:gd name="connisteX1" fmla="*/ 22225 w 177800"/>
              <a:gd name="connsiteY1" fmla="*/ 28575 h 88887"/>
              <a:gd name="connisteX2" fmla="*/ 25400 w 177800"/>
              <a:gd name="connsiteY2" fmla="*/ 85725 h 88887"/>
              <a:gd name="connisteX3" fmla="*/ 85725 w 177800"/>
              <a:gd name="connsiteY3" fmla="*/ 76200 h 88887"/>
              <a:gd name="connisteX4" fmla="*/ 177800 w 177800"/>
              <a:gd name="connsiteY4" fmla="*/ 63500 h 888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7800" h="88888">
                <a:moveTo>
                  <a:pt x="0" y="0"/>
                </a:moveTo>
                <a:cubicBezTo>
                  <a:pt x="4445" y="4445"/>
                  <a:pt x="17145" y="11430"/>
                  <a:pt x="22225" y="28575"/>
                </a:cubicBezTo>
                <a:cubicBezTo>
                  <a:pt x="27305" y="45720"/>
                  <a:pt x="12700" y="76200"/>
                  <a:pt x="25400" y="85725"/>
                </a:cubicBezTo>
                <a:cubicBezTo>
                  <a:pt x="38100" y="95250"/>
                  <a:pt x="55245" y="80645"/>
                  <a:pt x="85725" y="76200"/>
                </a:cubicBezTo>
                <a:cubicBezTo>
                  <a:pt x="116205" y="71755"/>
                  <a:pt x="160655" y="66040"/>
                  <a:pt x="177800" y="6350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 descr="FAG"/>
          <p:cNvPicPr>
            <a:picLocks noChangeAspect="1"/>
          </p:cNvPicPr>
          <p:nvPr/>
        </p:nvPicPr>
        <p:blipFill>
          <a:blip r:embed="rId1"/>
          <a:srcRect l="16301" t="14692" r="52860" b="72228"/>
          <a:stretch>
            <a:fillRect/>
          </a:stretch>
        </p:blipFill>
        <p:spPr>
          <a:xfrm>
            <a:off x="1623060" y="-895985"/>
            <a:ext cx="2522855" cy="802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" name="Group 32"/>
          <p:cNvGrpSpPr/>
          <p:nvPr/>
        </p:nvGrpSpPr>
        <p:grpSpPr>
          <a:xfrm>
            <a:off x="1118870" y="1216025"/>
            <a:ext cx="8757920" cy="1175385"/>
            <a:chOff x="1883" y="1888"/>
            <a:chExt cx="13792" cy="1851"/>
          </a:xfrm>
        </p:grpSpPr>
        <p:grpSp>
          <p:nvGrpSpPr>
            <p:cNvPr id="34" name="Group 33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35" name="Picture 34" descr="rgb2"/>
              <p:cNvPicPr>
                <a:picLocks noChangeAspect="1"/>
              </p:cNvPicPr>
              <p:nvPr/>
            </p:nvPicPr>
            <p:blipFill>
              <a:blip r:embed="rId1">
                <a:lum bright="-100000" contrast="100000"/>
              </a:blip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6" name="Picture 35" descr="mono2"/>
              <p:cNvPicPr>
                <a:picLocks noChangeAspect="1"/>
              </p:cNvPicPr>
              <p:nvPr/>
            </p:nvPicPr>
            <p:blipFill>
              <a:blip r:embed="rId2">
                <a:lum bright="-100000" contrast="100000"/>
              </a:blip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7" name="Picture 36" descr="lc2"/>
              <p:cNvPicPr>
                <a:picLocks noChangeAspect="1"/>
              </p:cNvPicPr>
              <p:nvPr/>
            </p:nvPicPr>
            <p:blipFill>
              <a:blip r:embed="rId3">
                <a:lum bright="-100000" contrast="100000"/>
              </a:blip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8" name="Picture 37" descr="lidar2"/>
              <p:cNvPicPr>
                <a:picLocks noChangeAspect="1"/>
              </p:cNvPicPr>
              <p:nvPr/>
            </p:nvPicPr>
            <p:blipFill>
              <a:blip r:embed="rId4">
                <a:lum bright="-100000" contrast="100000"/>
              </a:blip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9" name="Picture 38" descr="stereo2"/>
              <p:cNvPicPr>
                <a:picLocks noChangeAspect="1"/>
              </p:cNvPicPr>
              <p:nvPr/>
            </p:nvPicPr>
            <p:blipFill>
              <a:blip r:embed="rId5">
                <a:lum bright="-100000" contrast="100000"/>
              </a:blip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18235" y="443230"/>
            <a:ext cx="8757920" cy="1175385"/>
            <a:chOff x="1883" y="1888"/>
            <a:chExt cx="13792" cy="1851"/>
          </a:xfrm>
        </p:grpSpPr>
        <p:grpSp>
          <p:nvGrpSpPr>
            <p:cNvPr id="15" name="Group 14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10" name="Picture 9" descr="rgb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1" name="Picture 10" descr="mono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2" name="Picture 11" descr="lc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3" name="Picture 12" descr="lidar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4" name="Picture 13" descr="stereo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9330" y="-414020"/>
            <a:ext cx="8757920" cy="1246505"/>
            <a:chOff x="1558" y="-652"/>
            <a:chExt cx="13792" cy="1963"/>
          </a:xfrm>
        </p:grpSpPr>
        <p:grpSp>
          <p:nvGrpSpPr>
            <p:cNvPr id="16" name="Group 15"/>
            <p:cNvGrpSpPr/>
            <p:nvPr/>
          </p:nvGrpSpPr>
          <p:grpSpPr>
            <a:xfrm>
              <a:off x="1883" y="-313"/>
              <a:ext cx="12202" cy="1624"/>
              <a:chOff x="454" y="583"/>
              <a:chExt cx="28856" cy="3840"/>
            </a:xfrm>
          </p:grpSpPr>
          <p:pic>
            <p:nvPicPr>
              <p:cNvPr id="17" name="Picture 16" descr="rgb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8" name="Picture 17" descr="mono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9" name="Picture 18" descr="stereo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9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0" name="Picture 19" descr="lidar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1" name="Picture 20" descr="after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74" y="583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1558" y="-652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696085" y="2391410"/>
            <a:ext cx="5461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RGB                             </a:t>
            </a:r>
            <a:endParaRPr lang="x-none" altLang="en-US" sz="900"/>
          </a:p>
        </p:txBody>
      </p:sp>
      <p:sp>
        <p:nvSpPr>
          <p:cNvPr id="42" name="Text Box 41"/>
          <p:cNvSpPr txBox="1"/>
          <p:nvPr/>
        </p:nvSpPr>
        <p:spPr>
          <a:xfrm>
            <a:off x="2969260" y="2391410"/>
            <a:ext cx="1092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</a:t>
            </a:r>
            <a:endParaRPr lang="x-none" altLang="en-US" sz="900"/>
          </a:p>
        </p:txBody>
      </p:sp>
      <p:sp>
        <p:nvSpPr>
          <p:cNvPr id="43" name="Text Box 42"/>
          <p:cNvSpPr txBox="1"/>
          <p:nvPr/>
        </p:nvSpPr>
        <p:spPr>
          <a:xfrm>
            <a:off x="415544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 with Light Curtain</a:t>
            </a:r>
            <a:endParaRPr lang="x-none" altLang="en-US" sz="900"/>
          </a:p>
        </p:txBody>
      </p:sp>
      <p:sp>
        <p:nvSpPr>
          <p:cNvPr id="44" name="Text Box 43"/>
          <p:cNvSpPr txBox="1"/>
          <p:nvPr/>
        </p:nvSpPr>
        <p:spPr>
          <a:xfrm>
            <a:off x="5738495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Stereo</a:t>
            </a:r>
            <a:endParaRPr lang="x-none" altLang="en-US" sz="900"/>
          </a:p>
        </p:txBody>
      </p:sp>
      <p:sp>
        <p:nvSpPr>
          <p:cNvPr id="45" name="Text Box 44"/>
          <p:cNvSpPr txBox="1"/>
          <p:nvPr/>
        </p:nvSpPr>
        <p:spPr>
          <a:xfrm>
            <a:off x="728472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Lidar Upsampling</a:t>
            </a:r>
            <a:endParaRPr lang="x-none" altLang="en-US" sz="900"/>
          </a:p>
        </p:txBody>
      </p:sp>
      <p:sp>
        <p:nvSpPr>
          <p:cNvPr id="47" name="Text Box 46"/>
          <p:cNvSpPr txBox="1"/>
          <p:nvPr/>
        </p:nvSpPr>
        <p:spPr>
          <a:xfrm>
            <a:off x="3645535" y="1828800"/>
            <a:ext cx="436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solidFill>
                  <a:schemeClr val="bg1"/>
                </a:solidFill>
              </a:rPr>
              <a:t>replace with real experiment</a:t>
            </a:r>
            <a:endParaRPr lang="x-none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 t="34910" b="49268"/>
          <a:stretch>
            <a:fillRect/>
          </a:stretch>
        </p:blipFill>
        <p:spPr>
          <a:xfrm>
            <a:off x="5047615" y="-9017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t="56869"/>
          <a:stretch>
            <a:fillRect/>
          </a:stretch>
        </p:blipFill>
        <p:spPr>
          <a:xfrm>
            <a:off x="6146800" y="1431290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593215" y="1597660"/>
            <a:ext cx="1932940" cy="6407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rcRect l="21467" t="20734" r="29964"/>
          <a:stretch>
            <a:fillRect/>
          </a:stretch>
        </p:blipFill>
        <p:spPr>
          <a:xfrm>
            <a:off x="7731760" y="683895"/>
            <a:ext cx="1108075" cy="1322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1871</Words>
  <Application>WPS Presentation</Application>
  <PresentationFormat>Widescreen</PresentationFormat>
  <Paragraphs>178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Calibri</vt:lpstr>
      <vt:lpstr>微软雅黑</vt:lpstr>
      <vt:lpstr>文泉驿微米黑</vt:lpstr>
      <vt:lpstr>Arial Unicode MS</vt:lpstr>
      <vt:lpstr>Calibri Light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</dc:title>
  <dc:creator>raaj</dc:creator>
  <cp:lastModifiedBy>raaj</cp:lastModifiedBy>
  <cp:revision>112</cp:revision>
  <dcterms:created xsi:type="dcterms:W3CDTF">2020-11-12T04:44:04Z</dcterms:created>
  <dcterms:modified xsi:type="dcterms:W3CDTF">2020-11-12T04:44:04Z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